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94" r:id="rId2"/>
    <p:sldId id="276" r:id="rId3"/>
    <p:sldId id="301" r:id="rId4"/>
    <p:sldId id="266" r:id="rId5"/>
    <p:sldId id="267" r:id="rId6"/>
    <p:sldId id="265" r:id="rId7"/>
    <p:sldId id="277" r:id="rId8"/>
    <p:sldId id="268" r:id="rId9"/>
    <p:sldId id="269" r:id="rId10"/>
    <p:sldId id="273" r:id="rId11"/>
    <p:sldId id="292" r:id="rId12"/>
    <p:sldId id="285" r:id="rId13"/>
    <p:sldId id="284" r:id="rId14"/>
    <p:sldId id="293" r:id="rId15"/>
    <p:sldId id="315" r:id="rId16"/>
    <p:sldId id="286" r:id="rId17"/>
    <p:sldId id="288" r:id="rId18"/>
    <p:sldId id="287" r:id="rId19"/>
    <p:sldId id="291" r:id="rId20"/>
    <p:sldId id="290" r:id="rId21"/>
    <p:sldId id="298" r:id="rId22"/>
    <p:sldId id="296" r:id="rId23"/>
    <p:sldId id="316" r:id="rId24"/>
    <p:sldId id="305" r:id="rId25"/>
    <p:sldId id="300" r:id="rId26"/>
    <p:sldId id="295" r:id="rId27"/>
    <p:sldId id="303" r:id="rId28"/>
    <p:sldId id="317" r:id="rId29"/>
    <p:sldId id="314" r:id="rId30"/>
    <p:sldId id="304" r:id="rId31"/>
    <p:sldId id="306" r:id="rId32"/>
    <p:sldId id="307" r:id="rId33"/>
    <p:sldId id="310" r:id="rId34"/>
    <p:sldId id="312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025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9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F9510-3589-43C2-A699-271DD0C38CED}" type="datetimeFigureOut">
              <a:rPr lang="en-IN" smtClean="0"/>
              <a:t>16-03-2019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175A8-D67D-44A4-94FF-7A915B64F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48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49FAA-4EE7-481D-97DF-F18B5912DA88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B6958-9406-4532-B9C0-577E6501A17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A674-7B49-4717-A5F3-0B6591FDA10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33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958-9406-4532-B9C0-577E6501A1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0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958-9406-4532-B9C0-577E6501A1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F7A2-B4CE-410C-B5AC-E57224A47563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7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4F821-139D-4522-8062-194CD9D0F928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0" y="10886"/>
            <a:ext cx="12192000" cy="1208314"/>
          </a:xfrm>
          <a:prstGeom prst="rect">
            <a:avLst/>
          </a:prstGeom>
          <a:solidFill>
            <a:srgbClr val="0251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87" y="7540"/>
            <a:ext cx="1207559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5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E3C3-6128-46A9-9940-A5BC08BBB81D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52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0" y="6690"/>
            <a:ext cx="12192000" cy="1208314"/>
          </a:xfrm>
          <a:prstGeom prst="rect">
            <a:avLst/>
          </a:prstGeom>
          <a:solidFill>
            <a:srgbClr val="0251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87" y="7540"/>
            <a:ext cx="1207559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2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E0BDD-E349-4212-926B-38CCDA4B41EC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55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86BA-264A-4386-B199-8993BFB51351}" type="datetime1">
              <a:rPr lang="en-US" smtClean="0"/>
              <a:t>3/16/2019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208314"/>
          </a:xfrm>
          <a:prstGeom prst="rect">
            <a:avLst/>
          </a:prstGeom>
          <a:solidFill>
            <a:srgbClr val="0251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87" y="7540"/>
            <a:ext cx="1207559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9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D8C7-E05B-4394-971A-555CE3D98064}" type="datetime1">
              <a:rPr lang="en-US" smtClean="0"/>
              <a:t>3/16/2019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208314"/>
          </a:xfrm>
          <a:prstGeom prst="rect">
            <a:avLst/>
          </a:prstGeom>
          <a:solidFill>
            <a:srgbClr val="0251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87" y="7540"/>
            <a:ext cx="1207559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4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96C4-6BA8-486C-B9C6-4EAE64512A79}" type="datetime1">
              <a:rPr lang="en-US" smtClean="0"/>
              <a:t>3/16/2019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 userDrawn="1"/>
        </p:nvSpPr>
        <p:spPr>
          <a:xfrm>
            <a:off x="0" y="26606"/>
            <a:ext cx="12192000" cy="1208314"/>
          </a:xfrm>
          <a:prstGeom prst="rect">
            <a:avLst/>
          </a:prstGeom>
          <a:solidFill>
            <a:srgbClr val="0251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87" y="7540"/>
            <a:ext cx="1207559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4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A372-8085-435D-8688-EB15D47ACEDC}" type="datetime1">
              <a:rPr lang="en-US" smtClean="0"/>
              <a:t>3/16/2019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83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77F8-ECD2-4495-A1AC-2BC31570767C}" type="datetime1">
              <a:rPr lang="en-US" smtClean="0"/>
              <a:t>3/16/2019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46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9ABE-5AB3-483C-837D-9BB47DACF5D2}" type="datetime1">
              <a:rPr lang="en-US" smtClean="0"/>
              <a:t>3/16/2019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43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796F3-0BF7-40FC-B479-A2FB8B6F8D66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61B5A-18C2-4D2E-99FC-945AA6908E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88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4" y="190955"/>
            <a:ext cx="10515600" cy="70893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 Results: System Identification using Deconvolution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14" y="1477282"/>
            <a:ext cx="6273800" cy="4966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400" dirty="0" smtClean="0"/>
              <a:t>Plant is chosen as a low pass filter of 64 coefficients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092"/>
            <a:ext cx="5438683" cy="2951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F2D12-A059-4BEA-8A1E-DD108E4E8F4B}" type="datetime1">
              <a:rPr lang="en-US" smtClean="0"/>
              <a:t>3/16/2019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1727200" y="5631317"/>
            <a:ext cx="397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</a:t>
            </a:r>
            <a:r>
              <a:rPr lang="en-IN" dirty="0"/>
              <a:t>5</a:t>
            </a:r>
            <a:r>
              <a:rPr lang="en-IN" dirty="0" smtClean="0"/>
              <a:t>: Block diagram of deconvolution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14" y="1562780"/>
            <a:ext cx="5413829" cy="39395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07378" y="5587856"/>
            <a:ext cx="4346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Fig 6</a:t>
            </a:r>
            <a:r>
              <a:rPr lang="en-IN" dirty="0" smtClean="0"/>
              <a:t>: Comparison of filter coefficients </a:t>
            </a:r>
          </a:p>
          <a:p>
            <a:pPr algn="ctr"/>
            <a:r>
              <a:rPr lang="en-IN" dirty="0" smtClean="0"/>
              <a:t>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13164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4" y="219983"/>
            <a:ext cx="10515600" cy="679904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Deconvolution Results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11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27395"/>
              </p:ext>
            </p:extLst>
          </p:nvPr>
        </p:nvGraphicFramePr>
        <p:xfrm>
          <a:off x="2496455" y="1357387"/>
          <a:ext cx="7355116" cy="4483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779">
                  <a:extLst>
                    <a:ext uri="{9D8B030D-6E8A-4147-A177-3AD203B41FA5}">
                      <a16:colId xmlns:a16="http://schemas.microsoft.com/office/drawing/2014/main" val="3443035549"/>
                    </a:ext>
                  </a:extLst>
                </a:gridCol>
                <a:gridCol w="1838779">
                  <a:extLst>
                    <a:ext uri="{9D8B030D-6E8A-4147-A177-3AD203B41FA5}">
                      <a16:colId xmlns:a16="http://schemas.microsoft.com/office/drawing/2014/main" val="1997744752"/>
                    </a:ext>
                  </a:extLst>
                </a:gridCol>
                <a:gridCol w="1838779">
                  <a:extLst>
                    <a:ext uri="{9D8B030D-6E8A-4147-A177-3AD203B41FA5}">
                      <a16:colId xmlns:a16="http://schemas.microsoft.com/office/drawing/2014/main" val="323893004"/>
                    </a:ext>
                  </a:extLst>
                </a:gridCol>
                <a:gridCol w="1838779">
                  <a:extLst>
                    <a:ext uri="{9D8B030D-6E8A-4147-A177-3AD203B41FA5}">
                      <a16:colId xmlns:a16="http://schemas.microsoft.com/office/drawing/2014/main" val="3904062086"/>
                    </a:ext>
                  </a:extLst>
                </a:gridCol>
              </a:tblGrid>
              <a:tr h="8258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Length</a:t>
                      </a:r>
                      <a:r>
                        <a:rPr lang="en-IN" baseline="0" dirty="0" smtClean="0"/>
                        <a:t> of input signal in samples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Filter order: 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Filter order: 99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Filter order: 255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556775"/>
                  </a:ext>
                </a:extLst>
              </a:tr>
              <a:tr h="8258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Incorrect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Incorrect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17577"/>
                  </a:ext>
                </a:extLst>
              </a:tr>
              <a:tr h="8258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Incorrect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Incorrect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680223"/>
                  </a:ext>
                </a:extLst>
              </a:tr>
              <a:tr h="8258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Incorrect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Incorrect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8631"/>
                  </a:ext>
                </a:extLst>
              </a:tr>
              <a:tr h="82580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Incorrect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Incorrect</a:t>
                      </a:r>
                      <a:r>
                        <a:rPr lang="en-IN" baseline="0" dirty="0" smtClean="0"/>
                        <a:t> Identification of system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348636"/>
                  </a:ext>
                </a:extLst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2E2D-3FAF-4164-862F-27D5D61AF53F}" type="datetime1">
              <a:rPr lang="en-US" smtClean="0"/>
              <a:t>3/16/2019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690897" y="5987018"/>
            <a:ext cx="4966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Table 1: Results obtained by deconvolution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38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205469"/>
            <a:ext cx="10515600" cy="723446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System Identification using adaptive algorithms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" y="1328058"/>
            <a:ext cx="4982970" cy="4746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14" y="1328059"/>
            <a:ext cx="5446486" cy="47467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12885" y="5820228"/>
            <a:ext cx="3870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Fig </a:t>
            </a:r>
            <a:r>
              <a:rPr lang="en-IN" dirty="0"/>
              <a:t>7</a:t>
            </a:r>
            <a:r>
              <a:rPr lang="en-IN" dirty="0" smtClean="0"/>
              <a:t> : </a:t>
            </a:r>
            <a:r>
              <a:rPr lang="en-IN" dirty="0"/>
              <a:t>Filter Coefficients before training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7096169" y="5878285"/>
            <a:ext cx="3652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Fig </a:t>
            </a:r>
            <a:r>
              <a:rPr lang="en-IN" dirty="0"/>
              <a:t>8</a:t>
            </a:r>
            <a:r>
              <a:rPr lang="en-IN" dirty="0" smtClean="0"/>
              <a:t>: </a:t>
            </a:r>
            <a:r>
              <a:rPr lang="en-IN" dirty="0"/>
              <a:t>Filter Coefficients after training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8AD3-4349-440D-8F6A-EEDA80246A98}" type="datetime1">
              <a:rPr lang="en-US" smtClean="0"/>
              <a:t>3/16/2019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45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29" y="249012"/>
            <a:ext cx="10515600" cy="621846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n-lt"/>
              </a:rPr>
              <a:t>Error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9" y="1408747"/>
            <a:ext cx="5881914" cy="4351338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1510347"/>
            <a:ext cx="5465774" cy="42497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AF86-BAB2-4AD0-9753-1F8FA83FE2EF}" type="datetime1">
              <a:rPr lang="en-US" smtClean="0"/>
              <a:t>3/16/2019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81174" y="5745619"/>
            <a:ext cx="4417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Fig </a:t>
            </a:r>
            <a:r>
              <a:rPr lang="en-IN" dirty="0"/>
              <a:t>9</a:t>
            </a:r>
            <a:r>
              <a:rPr lang="en-IN" dirty="0" smtClean="0"/>
              <a:t>: </a:t>
            </a:r>
            <a:r>
              <a:rPr lang="en-IN" dirty="0"/>
              <a:t>Error graph in sample based processing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6915902" y="5745619"/>
            <a:ext cx="4357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Fig </a:t>
            </a:r>
            <a:r>
              <a:rPr lang="en-IN" dirty="0" smtClean="0"/>
              <a:t>10: Error graph in block based 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203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14" y="307068"/>
            <a:ext cx="10515600" cy="54927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n-lt"/>
              </a:rPr>
              <a:t>System Identification using adaptive algorithms</a:t>
            </a:r>
            <a:endParaRPr lang="en-IN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14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19731"/>
              </p:ext>
            </p:extLst>
          </p:nvPr>
        </p:nvGraphicFramePr>
        <p:xfrm>
          <a:off x="2090056" y="2280466"/>
          <a:ext cx="8360230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0687">
                  <a:extLst>
                    <a:ext uri="{9D8B030D-6E8A-4147-A177-3AD203B41FA5}">
                      <a16:colId xmlns:a16="http://schemas.microsoft.com/office/drawing/2014/main" val="1718007936"/>
                    </a:ext>
                  </a:extLst>
                </a:gridCol>
                <a:gridCol w="2988238">
                  <a:extLst>
                    <a:ext uri="{9D8B030D-6E8A-4147-A177-3AD203B41FA5}">
                      <a16:colId xmlns:a16="http://schemas.microsoft.com/office/drawing/2014/main" val="3979305169"/>
                    </a:ext>
                  </a:extLst>
                </a:gridCol>
                <a:gridCol w="3151305">
                  <a:extLst>
                    <a:ext uri="{9D8B030D-6E8A-4147-A177-3AD203B41FA5}">
                      <a16:colId xmlns:a16="http://schemas.microsoft.com/office/drawing/2014/main" val="1577455027"/>
                    </a:ext>
                  </a:extLst>
                </a:gridCol>
              </a:tblGrid>
              <a:tr h="856342"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Parameter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Sample</a:t>
                      </a:r>
                      <a:r>
                        <a:rPr lang="en-IN" baseline="0" dirty="0" smtClean="0"/>
                        <a:t> based processing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Block based processing </a:t>
                      </a:r>
                    </a:p>
                    <a:p>
                      <a:pPr algn="ctr"/>
                      <a:r>
                        <a:rPr lang="en-IN" dirty="0" smtClean="0"/>
                        <a:t>(block</a:t>
                      </a:r>
                      <a:r>
                        <a:rPr lang="en-IN" baseline="0" dirty="0" smtClean="0"/>
                        <a:t> size: 64)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780104"/>
                  </a:ext>
                </a:extLst>
              </a:tr>
              <a:tr h="1518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Length of</a:t>
                      </a:r>
                      <a:r>
                        <a:rPr lang="en-IN" baseline="0" dirty="0" smtClean="0"/>
                        <a:t> input signal considered to identify system</a:t>
                      </a:r>
                    </a:p>
                    <a:p>
                      <a:pPr algn="ctr"/>
                      <a:r>
                        <a:rPr lang="en-IN" dirty="0" smtClean="0"/>
                        <a:t>(in samples)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6300 Samples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638 blocks</a:t>
                      </a:r>
                    </a:p>
                    <a:p>
                      <a:pPr algn="ctr"/>
                      <a:r>
                        <a:rPr lang="en-IN" dirty="0" smtClean="0"/>
                        <a:t>(almost 40000 samples)</a:t>
                      </a:r>
                    </a:p>
                    <a:p>
                      <a:pPr algn="ctr"/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93495"/>
                  </a:ext>
                </a:extLst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D8AE-919C-4F39-A901-1F3B86D2F44B}" type="datetime1">
              <a:rPr lang="en-US" smtClean="0"/>
              <a:t>3/16/2019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615962" y="5531332"/>
            <a:ext cx="8004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Table 2: Comparison between Sample based processing and Block based 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28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79640"/>
            <a:ext cx="10515600" cy="505732"/>
          </a:xfrm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Active Noise Cancellation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19" y="1474220"/>
            <a:ext cx="7849529" cy="40557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600" y="5749458"/>
            <a:ext cx="422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11: Block diagram for Noise cancellation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2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4" y="249011"/>
            <a:ext cx="10515600" cy="621846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n-lt"/>
              </a:rPr>
              <a:t>Comparison of Noise and anti noise: LMS and RLS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14" y="1244370"/>
            <a:ext cx="9942771" cy="47384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16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E580B-B7E2-4ED3-B0E6-88C4DFDFAA4F}" type="datetime1">
              <a:rPr lang="en-US" smtClean="0"/>
              <a:t>3/16/2019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763188" y="5982836"/>
            <a:ext cx="5525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Fig 12: Comparison of plant output and controller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2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72" y="263525"/>
            <a:ext cx="10515600" cy="65087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n-lt"/>
              </a:rPr>
              <a:t>Error graph in ANC: 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952A-468E-43D7-9B9A-CC20F02C2D20}" type="datetime1">
              <a:rPr lang="en-US" smtClean="0"/>
              <a:t>3/16/2019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353627" y="5835674"/>
            <a:ext cx="784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Fig 13: </a:t>
            </a:r>
            <a:r>
              <a:rPr lang="en-IN" dirty="0"/>
              <a:t>Error graph in LMS for different </a:t>
            </a:r>
            <a:r>
              <a:rPr lang="en-IN" dirty="0" smtClean="0"/>
              <a:t>convergence rates for filter tap length of 64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1320044"/>
            <a:ext cx="9265864" cy="45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8" y="278040"/>
            <a:ext cx="10515600" cy="54927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n-lt"/>
              </a:rPr>
              <a:t>Error graph in ANC: RLS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6137-5035-4B97-8725-DB610C07ED3A}" type="datetime1">
              <a:rPr lang="en-US" smtClean="0"/>
              <a:t>3/16/2019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4778002" y="5969849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Fig </a:t>
            </a:r>
            <a:r>
              <a:rPr lang="en-IN" dirty="0" smtClean="0"/>
              <a:t>14: </a:t>
            </a:r>
            <a:r>
              <a:rPr lang="en-IN" dirty="0"/>
              <a:t>Error graph in </a:t>
            </a:r>
            <a:r>
              <a:rPr lang="en-IN" dirty="0" smtClean="0"/>
              <a:t>RLS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1487"/>
            <a:ext cx="10008085" cy="46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1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9327" y="193964"/>
            <a:ext cx="10515600" cy="734292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n-lt"/>
              </a:rPr>
              <a:t>Proof that ANC cancels only </a:t>
            </a:r>
            <a:r>
              <a:rPr lang="en-IN" sz="3200" dirty="0" smtClean="0">
                <a:solidFill>
                  <a:schemeClr val="bg1"/>
                </a:solidFill>
                <a:latin typeface="+mn-lt"/>
              </a:rPr>
              <a:t>Noise, </a:t>
            </a:r>
            <a:r>
              <a:rPr lang="en-IN" sz="3200" dirty="0">
                <a:solidFill>
                  <a:schemeClr val="bg1"/>
                </a:solidFill>
                <a:latin typeface="+mn-lt"/>
              </a:rPr>
              <a:t>even though it </a:t>
            </a:r>
            <a:r>
              <a:rPr lang="en-IN" sz="3200" dirty="0" smtClean="0">
                <a:solidFill>
                  <a:schemeClr val="bg1"/>
                </a:solidFill>
                <a:latin typeface="+mn-lt"/>
              </a:rPr>
              <a:t>gets </a:t>
            </a:r>
            <a:r>
              <a:rPr lang="en-IN" sz="3200" dirty="0">
                <a:solidFill>
                  <a:schemeClr val="bg1"/>
                </a:solidFill>
                <a:latin typeface="+mn-lt"/>
              </a:rPr>
              <a:t>interfered with some </a:t>
            </a:r>
            <a:r>
              <a:rPr lang="en-IN" sz="3200" dirty="0" smtClean="0">
                <a:solidFill>
                  <a:schemeClr val="bg1"/>
                </a:solidFill>
                <a:latin typeface="+mn-lt"/>
              </a:rPr>
              <a:t>other periodic signals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" y="1487116"/>
            <a:ext cx="4304797" cy="3375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59" y="1556515"/>
            <a:ext cx="3965081" cy="32370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5637" y="4724146"/>
            <a:ext cx="3552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Fig 15: Input </a:t>
            </a:r>
            <a:r>
              <a:rPr lang="en-IN" dirty="0"/>
              <a:t>to the Plant : 100Hz, </a:t>
            </a:r>
            <a:r>
              <a:rPr lang="en-IN" b="1" dirty="0"/>
              <a:t>300Hz</a:t>
            </a:r>
            <a:r>
              <a:rPr lang="en-IN" dirty="0"/>
              <a:t>, 500 Hz, </a:t>
            </a:r>
            <a:r>
              <a:rPr lang="en-IN" b="1" dirty="0"/>
              <a:t>750 Hz</a:t>
            </a:r>
            <a:r>
              <a:rPr lang="en-IN" dirty="0"/>
              <a:t>, 1000 Hz, 3000 Hz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9702" y="4775474"/>
            <a:ext cx="3244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Fig 16: Input </a:t>
            </a:r>
            <a:r>
              <a:rPr lang="en-IN" dirty="0"/>
              <a:t>to the ANC System : 100Hz, 500 Hz, 1000 Hz, 3000 Hz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9973-7D42-48D2-9961-C43DCE9525F5}" type="datetime1">
              <a:rPr lang="en-US" smtClean="0"/>
              <a:t>3/16/2019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t>19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11" y="1523144"/>
            <a:ext cx="3580061" cy="32704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00255" y="4761365"/>
            <a:ext cx="3207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Fig </a:t>
            </a:r>
            <a:r>
              <a:rPr lang="en-IN" dirty="0" smtClean="0"/>
              <a:t>17: Error spectrum indicating that 300 Hz and 750 Hz remain un-cancelled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84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7082" y="287275"/>
            <a:ext cx="103978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Performance Comparison of different Noise Cancellation Algorithms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34B57-C351-4EB5-8F63-FA33F2854E2F}" type="slidenum">
              <a:rPr lang="en-IN" smtClean="0"/>
              <a:t>2</a:t>
            </a:fld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4570" y="2346322"/>
            <a:ext cx="30395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Project </a:t>
            </a:r>
            <a:r>
              <a:rPr lang="en-IN" sz="2000" b="1" dirty="0" smtClean="0"/>
              <a:t>Supervisors</a:t>
            </a:r>
          </a:p>
          <a:p>
            <a:endParaRPr lang="en-IN" sz="2000" b="1" dirty="0"/>
          </a:p>
          <a:p>
            <a:r>
              <a:rPr lang="en-IN" sz="2000" b="1" dirty="0" err="1" smtClean="0"/>
              <a:t>Prof.</a:t>
            </a:r>
            <a:r>
              <a:rPr lang="en-IN" sz="2000" b="1" dirty="0" smtClean="0"/>
              <a:t> </a:t>
            </a:r>
            <a:r>
              <a:rPr lang="en-IN" sz="2000" b="1" dirty="0"/>
              <a:t>S Siva </a:t>
            </a:r>
            <a:r>
              <a:rPr lang="en-IN" sz="2000" b="1" dirty="0" err="1"/>
              <a:t>Sankara</a:t>
            </a:r>
            <a:r>
              <a:rPr lang="en-IN" sz="2000" b="1" dirty="0"/>
              <a:t> Sai </a:t>
            </a:r>
          </a:p>
          <a:p>
            <a:r>
              <a:rPr lang="en-IN" sz="2000" b="1" dirty="0"/>
              <a:t>SSSIHL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Sri Sivaramakrishnan </a:t>
            </a:r>
            <a:r>
              <a:rPr lang="en-IN" sz="2000" b="1" dirty="0"/>
              <a:t>S</a:t>
            </a:r>
            <a:endParaRPr lang="en-IN" sz="2000" b="1" dirty="0" smtClean="0"/>
          </a:p>
          <a:p>
            <a:r>
              <a:rPr lang="en-IN" sz="2000" b="1" dirty="0" smtClean="0"/>
              <a:t>Analog Devices India</a:t>
            </a:r>
            <a:endParaRPr lang="en-IN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610600" y="5340687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R Ramakrishna Chaitanya	 </a:t>
            </a:r>
          </a:p>
          <a:p>
            <a:pPr algn="ctr"/>
            <a:r>
              <a:rPr lang="en-IN" sz="2000" b="1" dirty="0" smtClean="0"/>
              <a:t>II M.TECH(OEC)</a:t>
            </a:r>
          </a:p>
          <a:p>
            <a:pPr algn="ctr"/>
            <a:r>
              <a:rPr lang="en-IN" sz="2000" b="1" dirty="0" err="1" smtClean="0"/>
              <a:t>Regd</a:t>
            </a:r>
            <a:r>
              <a:rPr lang="en-IN" sz="2000" b="1" dirty="0" smtClean="0"/>
              <a:t> No:17706</a:t>
            </a:r>
            <a:endParaRPr lang="en-IN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4570" y="4899734"/>
            <a:ext cx="2720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Project Mentor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T.S.S. Babu</a:t>
            </a:r>
            <a:endParaRPr lang="en-IN" sz="2000" b="1" dirty="0"/>
          </a:p>
          <a:p>
            <a:r>
              <a:rPr lang="en-IN" sz="2000" b="1" dirty="0" smtClean="0"/>
              <a:t>Analog Devices India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4F0B-9236-42DC-B9A3-B364EC719797}" type="datetime1">
              <a:rPr lang="en-US" smtClean="0"/>
              <a:t>3/16/2019</a:t>
            </a:fld>
            <a:endParaRPr lang="en-I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1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29" y="379639"/>
            <a:ext cx="10515600" cy="491218"/>
          </a:xfrm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Narrowband Method of Noise Cancellation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20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417106" y="2213079"/>
            <a:ext cx="519992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Parameters chosen:</a:t>
            </a:r>
          </a:p>
          <a:p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 smtClean="0"/>
              <a:t>Sampling frequency, fs= 2000</a:t>
            </a:r>
          </a:p>
          <a:p>
            <a:pPr marL="342900" indent="-342900"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 smtClean="0"/>
              <a:t>Fundamental frequency = 2*pi*(rpm/60)/fs</a:t>
            </a:r>
          </a:p>
          <a:p>
            <a:pPr marL="342900" indent="-342900">
              <a:buAutoNum type="arabicPeriod"/>
            </a:pPr>
            <a:endParaRPr lang="en-IN" sz="2000" dirty="0" smtClean="0"/>
          </a:p>
          <a:p>
            <a:pPr marL="342900" indent="-342900">
              <a:buAutoNum type="arabicPeriod"/>
            </a:pPr>
            <a:r>
              <a:rPr lang="en-IN" sz="2000" dirty="0" smtClean="0"/>
              <a:t>Harmonics considered: 2, 4 , 6 and 8</a:t>
            </a:r>
            <a:endParaRPr lang="en-IN" sz="2000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06" y="1399419"/>
            <a:ext cx="6722612" cy="3918858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4AE6E-3C03-4B5F-8655-770D484A09B5}" type="datetime1">
              <a:rPr lang="en-US" smtClean="0"/>
              <a:t>3/16/2019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931226" y="5318277"/>
            <a:ext cx="554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18: Comparison of plant output and controller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44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21582"/>
            <a:ext cx="10515600" cy="549275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n-lt"/>
              </a:rPr>
              <a:t>Active Noise Cancellation for fan noise by using LMS and RLS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03200" y="1734089"/>
            <a:ext cx="4630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Parameter Chosen</a:t>
            </a:r>
          </a:p>
          <a:p>
            <a:endParaRPr lang="en-IN" sz="2400" dirty="0"/>
          </a:p>
          <a:p>
            <a:r>
              <a:rPr lang="en-IN" sz="2400" dirty="0" smtClean="0"/>
              <a:t>Sampling frequency: 2000 Hz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1479096"/>
            <a:ext cx="4767036" cy="40900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01417" y="5531042"/>
            <a:ext cx="5549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19: Frequency domain representation </a:t>
            </a:r>
          </a:p>
          <a:p>
            <a:pPr algn="ctr"/>
            <a:r>
              <a:rPr lang="en-IN" dirty="0" smtClean="0"/>
              <a:t>of fan noise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1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29" y="219983"/>
            <a:ext cx="10515600" cy="694418"/>
          </a:xfrm>
        </p:spPr>
        <p:txBody>
          <a:bodyPr>
            <a:normAutofit/>
          </a:bodyPr>
          <a:lstStyle/>
          <a:p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447913" y="5709941"/>
            <a:ext cx="554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21: Error signal </a:t>
            </a:r>
            <a:r>
              <a:rPr lang="en-IN" dirty="0" smtClean="0"/>
              <a:t>(Narrowband</a:t>
            </a:r>
            <a:r>
              <a:rPr lang="en-IN" dirty="0" smtClean="0"/>
              <a:t> </a:t>
            </a:r>
            <a:r>
              <a:rPr lang="en-IN" dirty="0" smtClean="0"/>
              <a:t>case)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93" y="1418458"/>
            <a:ext cx="5458115" cy="43658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" y="1492794"/>
            <a:ext cx="6233515" cy="42171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42109" y="5784275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22: Comparison of </a:t>
            </a:r>
            <a:r>
              <a:rPr lang="en-IN" dirty="0" smtClean="0"/>
              <a:t>outputs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39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85" y="336098"/>
            <a:ext cx="10515600" cy="491218"/>
          </a:xfrm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Hardware Platform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25" y="2111500"/>
            <a:ext cx="3880210" cy="3418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47" y="2256643"/>
            <a:ext cx="3901693" cy="30991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81506" y="5648334"/>
            <a:ext cx="2893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24: Wolfson pi audio card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2756010" y="5678982"/>
            <a:ext cx="2565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23: STM32F407 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5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49010"/>
            <a:ext cx="10515600" cy="636361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Results: </a:t>
            </a:r>
            <a:r>
              <a:rPr lang="en-IN" sz="3200" dirty="0" err="1" smtClean="0">
                <a:solidFill>
                  <a:schemeClr val="bg1"/>
                </a:solidFill>
                <a:latin typeface="+mn-lt"/>
              </a:rPr>
              <a:t>Keil</a:t>
            </a:r>
            <a:r>
              <a:rPr lang="en-IN" sz="3200" dirty="0" smtClean="0">
                <a:solidFill>
                  <a:schemeClr val="bg1"/>
                </a:solidFill>
                <a:latin typeface="+mn-lt"/>
              </a:rPr>
              <a:t> platform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5" y="1550038"/>
            <a:ext cx="5733143" cy="4005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2" y="1527742"/>
            <a:ext cx="5399315" cy="40505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4641" y="5633000"/>
            <a:ext cx="5549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25: Error graph in LMS algorithm </a:t>
            </a:r>
          </a:p>
          <a:p>
            <a:pPr algn="ctr"/>
            <a:r>
              <a:rPr lang="en-IN" dirty="0" smtClean="0"/>
              <a:t>for filter order of 9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6241142" y="5632999"/>
            <a:ext cx="5549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26: Comparison of outputs </a:t>
            </a:r>
          </a:p>
          <a:p>
            <a:pPr algn="ctr"/>
            <a:r>
              <a:rPr lang="en-IN" dirty="0" smtClean="0"/>
              <a:t>for filter order of 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62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85" y="205469"/>
            <a:ext cx="10515600" cy="723446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Conclusions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14085" y="1611307"/>
            <a:ext cx="116440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400" dirty="0" smtClean="0"/>
              <a:t>We </a:t>
            </a:r>
            <a:r>
              <a:rPr lang="en-IN" sz="2400" dirty="0"/>
              <a:t>observed that sample based processing works fast than block based processing while identifying an unknown system</a:t>
            </a:r>
            <a:r>
              <a:rPr lang="en-IN" sz="2400" dirty="0" smtClean="0"/>
              <a:t>.</a:t>
            </a:r>
          </a:p>
          <a:p>
            <a:pPr marL="342900" indent="-342900">
              <a:buAutoNum type="arabicPeriod"/>
            </a:pPr>
            <a:endParaRPr lang="en-IN" sz="2400" dirty="0"/>
          </a:p>
          <a:p>
            <a:r>
              <a:rPr lang="en-IN" sz="2400" dirty="0" smtClean="0"/>
              <a:t>2. Considering different parameters like convergence time and error, we observed that  Recursive Least </a:t>
            </a:r>
            <a:r>
              <a:rPr lang="en-IN" sz="2400" dirty="0"/>
              <a:t>square algorithm </a:t>
            </a:r>
            <a:r>
              <a:rPr lang="en-IN" sz="2400" dirty="0" smtClean="0"/>
              <a:t>works better than </a:t>
            </a:r>
            <a:r>
              <a:rPr lang="en-IN" sz="2400" dirty="0"/>
              <a:t>Least Mean Square </a:t>
            </a:r>
            <a:r>
              <a:rPr lang="en-IN" sz="2400" dirty="0" smtClean="0"/>
              <a:t>algorithm.</a:t>
            </a:r>
          </a:p>
          <a:p>
            <a:endParaRPr lang="en-IN" sz="2400" dirty="0"/>
          </a:p>
          <a:p>
            <a:r>
              <a:rPr lang="en-IN" sz="2400" dirty="0" smtClean="0"/>
              <a:t>3. </a:t>
            </a:r>
            <a:r>
              <a:rPr lang="en-US" sz="2400" dirty="0"/>
              <a:t>At software level, adaptive algorithms are accurately generating anti-noise wave forms.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74171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29" y="249012"/>
            <a:ext cx="10515600" cy="592818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Future work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28599" y="1590098"/>
            <a:ext cx="11700165" cy="24000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 smtClean="0"/>
              <a:t>1. Test </a:t>
            </a:r>
            <a:r>
              <a:rPr lang="en-US" sz="2600" dirty="0"/>
              <a:t>the performance of NLMS and RLS with engine noise recordings that are non-stationary</a:t>
            </a:r>
            <a:r>
              <a:rPr lang="en-US" sz="2600" dirty="0" smtClean="0"/>
              <a:t>.</a:t>
            </a:r>
          </a:p>
          <a:p>
            <a:pPr marL="457200" indent="-457200">
              <a:buAutoNum type="arabicPeriod"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2. Identify the limitation of these algorithms, with respect to, how rapidly they can track changes in the </a:t>
            </a:r>
            <a:r>
              <a:rPr lang="en-US" sz="2600" dirty="0" smtClean="0"/>
              <a:t>noise.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3. Understand the implementation of these algorithms on DSP platform.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26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02-02-2019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t>27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66" y="624751"/>
            <a:ext cx="8655267" cy="543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A372-8085-435D-8688-EB15D47ACEDC}" type="datetime1">
              <a:rPr lang="en-US" smtClean="0"/>
              <a:t>3/16/2019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100286" y="2670629"/>
            <a:ext cx="4078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/>
              <a:t>Back up slides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77714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7022" y="296422"/>
            <a:ext cx="7886700" cy="484628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n-lt"/>
              </a:rPr>
              <a:t>Cost functions and Gradient Descent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838789"/>
            <a:ext cx="5877378" cy="19982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Cost function helps the algorithm to change its behavior to minimize mistakes</a:t>
            </a:r>
            <a:r>
              <a:rPr lang="en-US" sz="2000" dirty="0" smtClean="0"/>
              <a:t>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Gradient descent enables a model to learn the gradient or direction that the model should take in </a:t>
            </a:r>
            <a:r>
              <a:rPr lang="en-US" sz="2000" dirty="0" smtClean="0"/>
              <a:t>order </a:t>
            </a:r>
            <a:r>
              <a:rPr lang="en-US" sz="2000" dirty="0"/>
              <a:t>to reduce errors.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789962"/>
            <a:ext cx="4401457" cy="352606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990D-01DE-485A-A60B-DD9E41FC412E}" type="datetime1">
              <a:rPr lang="en-US" smtClean="0"/>
              <a:t>3/16/2019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542892" y="5651521"/>
            <a:ext cx="353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5: Gradient Descent Technique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9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8041"/>
            <a:ext cx="10515600" cy="70893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Contents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14311"/>
            <a:ext cx="10918371" cy="248511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IN" sz="2400" dirty="0" smtClean="0"/>
              <a:t>Importance of Noise Cancellation</a:t>
            </a:r>
          </a:p>
          <a:p>
            <a:pPr marL="514350" indent="-514350">
              <a:buAutoNum type="arabicPeriod"/>
            </a:pPr>
            <a:r>
              <a:rPr lang="en-IN" sz="2400" dirty="0" smtClean="0"/>
              <a:t>Terminology in Active Noise Cancellation</a:t>
            </a:r>
          </a:p>
          <a:p>
            <a:pPr marL="514350" indent="-514350">
              <a:buAutoNum type="arabicPeriod"/>
            </a:pPr>
            <a:r>
              <a:rPr lang="en-IN" sz="2400" smtClean="0"/>
              <a:t>Noise </a:t>
            </a:r>
            <a:r>
              <a:rPr lang="en-IN" sz="2400" dirty="0" smtClean="0"/>
              <a:t>Cancellation</a:t>
            </a:r>
          </a:p>
          <a:p>
            <a:pPr marL="514350" indent="-514350">
              <a:buAutoNum type="arabicPeriod"/>
            </a:pPr>
            <a:r>
              <a:rPr lang="en-IN" sz="2400" dirty="0" smtClean="0"/>
              <a:t>Results and discussions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Active Noise Cancellation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6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8" y="249012"/>
            <a:ext cx="10515600" cy="621846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Non periodic signal: Human Voice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17" y="1574415"/>
            <a:ext cx="9017940" cy="411169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321213" y="5836563"/>
            <a:ext cx="554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27: LMS algorithm applied to Human voice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41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5" y="379640"/>
            <a:ext cx="10515600" cy="505732"/>
          </a:xfrm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Comparison of outputs (full version)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9" y="1504837"/>
            <a:ext cx="6738257" cy="407162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31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048000" y="55764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dirty="0"/>
              <a:t>Fig </a:t>
            </a:r>
            <a:r>
              <a:rPr lang="en-IN" dirty="0" smtClean="0"/>
              <a:t>28: Comparison of outputs (full version)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715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15" y="344034"/>
            <a:ext cx="10515600" cy="592818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Fan noise + Human speech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fannoiserecording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9315" y="2737757"/>
            <a:ext cx="609600" cy="609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551543" y="1857829"/>
            <a:ext cx="6662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There are three parts in the audio</a:t>
            </a:r>
          </a:p>
          <a:p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 smtClean="0"/>
              <a:t>Input to plant: Fan noise + human speech </a:t>
            </a:r>
          </a:p>
          <a:p>
            <a:pPr marL="342900" indent="-342900"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 smtClean="0"/>
              <a:t>Input to controller unit: Fan noise</a:t>
            </a:r>
          </a:p>
          <a:p>
            <a:pPr marL="342900" indent="-342900"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 smtClean="0"/>
              <a:t>Resulting </a:t>
            </a:r>
            <a:r>
              <a:rPr lang="en-IN" sz="2000" dirty="0"/>
              <a:t>e</a:t>
            </a:r>
            <a:r>
              <a:rPr lang="en-IN" sz="2000" dirty="0" smtClean="0"/>
              <a:t>rror signal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3783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86" y="278039"/>
            <a:ext cx="10515600" cy="63636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+mn-lt"/>
              </a:rPr>
              <a:t>Error graph in </a:t>
            </a:r>
            <a:r>
              <a:rPr lang="en-IN" sz="3200" dirty="0" smtClean="0">
                <a:solidFill>
                  <a:schemeClr val="bg1"/>
                </a:solidFill>
                <a:latin typeface="+mn-lt"/>
              </a:rPr>
              <a:t>ANC for different filter weights: </a:t>
            </a:r>
            <a:r>
              <a:rPr lang="en-IN" sz="3200" dirty="0">
                <a:solidFill>
                  <a:schemeClr val="bg1"/>
                </a:solidFill>
                <a:latin typeface="+mn-lt"/>
              </a:rPr>
              <a:t>LMS</a:t>
            </a:r>
            <a:endParaRPr lang="en-IN" sz="3200" dirty="0"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33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44" y="1436466"/>
            <a:ext cx="9469142" cy="42966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38600" y="5733143"/>
            <a:ext cx="5063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Fig 18: </a:t>
            </a:r>
            <a:r>
              <a:rPr lang="en-IN" dirty="0"/>
              <a:t>Error graph in LMS for different </a:t>
            </a:r>
            <a:r>
              <a:rPr lang="en-IN" dirty="0" smtClean="0"/>
              <a:t>filter weights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5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29" y="278040"/>
            <a:ext cx="10515600" cy="679904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Parameters considered for Noise Cancellation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1875-8C9F-474B-9F43-6E08D161F0CA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34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90286" y="2364485"/>
            <a:ext cx="106825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Input </a:t>
            </a:r>
            <a:r>
              <a:rPr lang="en-IN" dirty="0"/>
              <a:t>: 100 Hz, 500 Hz, 1000 Hz, 3000 Hz</a:t>
            </a:r>
          </a:p>
          <a:p>
            <a:endParaRPr lang="en-IN" dirty="0"/>
          </a:p>
          <a:p>
            <a:r>
              <a:rPr lang="en-IN" dirty="0"/>
              <a:t>Sampling rate chosen : 10000 Samples/sec</a:t>
            </a:r>
          </a:p>
          <a:p>
            <a:endParaRPr lang="en-IN" dirty="0"/>
          </a:p>
          <a:p>
            <a:r>
              <a:rPr lang="en-IN" dirty="0"/>
              <a:t>Total length of the input :  100000 samples</a:t>
            </a:r>
          </a:p>
          <a:p>
            <a:endParaRPr lang="en-IN" dirty="0"/>
          </a:p>
          <a:p>
            <a:r>
              <a:rPr lang="en-IN" dirty="0"/>
              <a:t>Plant cut off frequency : 2500Hz(end of passband)</a:t>
            </a:r>
          </a:p>
          <a:p>
            <a:endParaRPr lang="en-IN" dirty="0"/>
          </a:p>
          <a:p>
            <a:r>
              <a:rPr lang="en-IN" dirty="0"/>
              <a:t>Secondary path filter cut off frequency : 2000 Hz(end of passband) </a:t>
            </a:r>
          </a:p>
        </p:txBody>
      </p:sp>
    </p:spTree>
    <p:extLst>
      <p:ext uri="{BB962C8B-B14F-4D97-AF65-F5344CB8AC3E}">
        <p14:creationId xmlns:p14="http://schemas.microsoft.com/office/powerpoint/2010/main" val="71206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71" y="278040"/>
            <a:ext cx="10515600" cy="650875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System Identification using adaptive algorithms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35</a:t>
            </a:fld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5BA26-3D3F-4A38-B34B-D9D8B20284F5}" type="datetime1">
              <a:rPr lang="en-US" smtClean="0"/>
              <a:t>3/16/2019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23281"/>
              </p:ext>
            </p:extLst>
          </p:nvPr>
        </p:nvGraphicFramePr>
        <p:xfrm>
          <a:off x="576124" y="1492332"/>
          <a:ext cx="10777676" cy="41212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80225">
                  <a:extLst>
                    <a:ext uri="{9D8B030D-6E8A-4147-A177-3AD203B41FA5}">
                      <a16:colId xmlns:a16="http://schemas.microsoft.com/office/drawing/2014/main" val="3461325781"/>
                    </a:ext>
                  </a:extLst>
                </a:gridCol>
                <a:gridCol w="2013324">
                  <a:extLst>
                    <a:ext uri="{9D8B030D-6E8A-4147-A177-3AD203B41FA5}">
                      <a16:colId xmlns:a16="http://schemas.microsoft.com/office/drawing/2014/main" val="4064099805"/>
                    </a:ext>
                  </a:extLst>
                </a:gridCol>
                <a:gridCol w="2145612">
                  <a:extLst>
                    <a:ext uri="{9D8B030D-6E8A-4147-A177-3AD203B41FA5}">
                      <a16:colId xmlns:a16="http://schemas.microsoft.com/office/drawing/2014/main" val="4163069288"/>
                    </a:ext>
                  </a:extLst>
                </a:gridCol>
                <a:gridCol w="2145612">
                  <a:extLst>
                    <a:ext uri="{9D8B030D-6E8A-4147-A177-3AD203B41FA5}">
                      <a16:colId xmlns:a16="http://schemas.microsoft.com/office/drawing/2014/main" val="701359902"/>
                    </a:ext>
                  </a:extLst>
                </a:gridCol>
                <a:gridCol w="2092903">
                  <a:extLst>
                    <a:ext uri="{9D8B030D-6E8A-4147-A177-3AD203B41FA5}">
                      <a16:colId xmlns:a16="http://schemas.microsoft.com/office/drawing/2014/main" val="3980511173"/>
                    </a:ext>
                  </a:extLst>
                </a:gridCol>
              </a:tblGrid>
              <a:tr h="27712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>
                          <a:effectLst/>
                        </a:rPr>
                        <a:t>Parameter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>
                          <a:effectLst/>
                        </a:rPr>
                        <a:t>Sample based processing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Block based processing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551409"/>
                  </a:ext>
                </a:extLst>
              </a:tr>
              <a:tr h="8457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Deterministic input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Random data as input(white noise)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>
                          <a:effectLst/>
                        </a:rPr>
                        <a:t>Deterministic Input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>
                          <a:effectLst/>
                        </a:rPr>
                        <a:t>Random data as input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5723138"/>
                  </a:ext>
                </a:extLst>
              </a:tr>
              <a:tr h="11016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Time taken to </a:t>
                      </a:r>
                      <a:r>
                        <a:rPr lang="en-IN" sz="2000" dirty="0" smtClean="0">
                          <a:effectLst/>
                        </a:rPr>
                        <a:t>converge plant(with tolerable error of 0.01)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0.01 sec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>
                          <a:effectLst/>
                        </a:rPr>
                        <a:t>0.03 sec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0.06 sec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>
                          <a:effectLst/>
                        </a:rPr>
                        <a:t>0.14 sec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7019454"/>
                  </a:ext>
                </a:extLst>
              </a:tr>
              <a:tr h="16447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Length of input considered to </a:t>
                      </a:r>
                      <a:r>
                        <a:rPr lang="en-IN" sz="2000" dirty="0" smtClean="0">
                          <a:effectLst/>
                        </a:rPr>
                        <a:t>converge</a:t>
                      </a:r>
                      <a:r>
                        <a:rPr lang="en-IN" sz="2000" baseline="0" dirty="0" smtClean="0">
                          <a:effectLst/>
                        </a:rPr>
                        <a:t> to</a:t>
                      </a:r>
                      <a:r>
                        <a:rPr lang="en-IN" sz="2000" dirty="0" smtClean="0">
                          <a:effectLst/>
                        </a:rPr>
                        <a:t> </a:t>
                      </a:r>
                      <a:r>
                        <a:rPr lang="en-IN" sz="2000" dirty="0">
                          <a:effectLst/>
                        </a:rPr>
                        <a:t>plant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>
                          <a:effectLst/>
                        </a:rPr>
                        <a:t>1400 samples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>
                          <a:effectLst/>
                        </a:rPr>
                        <a:t>6300 samples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237 blocks*64 samples/block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(almost 16000 samples)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615 blocks*64 samples/block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tabLst>
                          <a:tab pos="3016250" algn="l"/>
                        </a:tabLst>
                      </a:pPr>
                      <a:r>
                        <a:rPr lang="en-IN" sz="2000" dirty="0">
                          <a:effectLst/>
                        </a:rPr>
                        <a:t>(almost 40000 samples)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7565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02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2250" y="242571"/>
            <a:ext cx="7886700" cy="645999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Noise Cancellation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185" y="1611667"/>
            <a:ext cx="4350657" cy="3555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2" y="1807936"/>
            <a:ext cx="4248419" cy="30761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001" y="5413829"/>
            <a:ext cx="473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Fig 1: Traditional Method of Noise Cancellation</a:t>
            </a:r>
          </a:p>
          <a:p>
            <a:pPr algn="ctr"/>
            <a:r>
              <a:rPr lang="en-IN" dirty="0"/>
              <a:t> </a:t>
            </a:r>
            <a:r>
              <a:rPr lang="en-IN" dirty="0" smtClean="0"/>
              <a:t>  (Sound absorbing materials)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877172" y="5453353"/>
            <a:ext cx="336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2: Active Noise Cancellation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C35E-F377-456B-9023-E4C56523F635}" type="datetime1">
              <a:rPr lang="en-US" smtClean="0"/>
              <a:t>3/16/2019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37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21371" cy="6858000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9811657" y="887278"/>
            <a:ext cx="2206172" cy="5083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IN" sz="1400" b="1" dirty="0" smtClean="0"/>
          </a:p>
          <a:p>
            <a:pPr marL="0" indent="0" algn="ctr">
              <a:buNone/>
            </a:pPr>
            <a:r>
              <a:rPr lang="en-IN" sz="2000" b="1" dirty="0" smtClean="0"/>
              <a:t>ANC terminology</a:t>
            </a:r>
          </a:p>
          <a:p>
            <a:pPr marL="0" indent="0" algn="ctr">
              <a:buNone/>
            </a:pPr>
            <a:endParaRPr lang="en-IN" sz="1400" b="1" dirty="0"/>
          </a:p>
          <a:p>
            <a:pPr marL="0" indent="0" algn="ctr">
              <a:buNone/>
            </a:pPr>
            <a:r>
              <a:rPr lang="en-IN" sz="1600" dirty="0" smtClean="0"/>
              <a:t>Noise</a:t>
            </a:r>
          </a:p>
          <a:p>
            <a:pPr algn="ctr"/>
            <a:endParaRPr lang="en-IN" sz="1600" b="1" dirty="0" smtClean="0"/>
          </a:p>
          <a:p>
            <a:pPr marL="0" indent="0" algn="ctr">
              <a:buNone/>
            </a:pPr>
            <a:r>
              <a:rPr lang="en-IN" sz="1600" dirty="0" smtClean="0"/>
              <a:t>Anti-noise</a:t>
            </a:r>
          </a:p>
          <a:p>
            <a:pPr marL="0" indent="0" algn="ctr">
              <a:buNone/>
            </a:pPr>
            <a:endParaRPr lang="en-IN" sz="1600" dirty="0"/>
          </a:p>
          <a:p>
            <a:pPr marL="0" indent="0" algn="ctr">
              <a:buNone/>
            </a:pPr>
            <a:r>
              <a:rPr lang="en-IN" sz="1600" dirty="0" smtClean="0"/>
              <a:t>Noise Cancellation algorithms</a:t>
            </a:r>
          </a:p>
          <a:p>
            <a:pPr marL="0" indent="0" algn="ctr">
              <a:buNone/>
            </a:pPr>
            <a:endParaRPr lang="en-IN" sz="1600" dirty="0"/>
          </a:p>
          <a:p>
            <a:pPr marL="0" indent="0" algn="ctr">
              <a:buNone/>
            </a:pPr>
            <a:r>
              <a:rPr lang="en-IN" sz="1600" dirty="0" smtClean="0"/>
              <a:t>Reference</a:t>
            </a:r>
          </a:p>
          <a:p>
            <a:pPr marL="0" indent="0" algn="ctr">
              <a:buNone/>
            </a:pPr>
            <a:endParaRPr lang="en-IN" sz="1600" dirty="0"/>
          </a:p>
          <a:p>
            <a:pPr marL="0" indent="0" algn="ctr">
              <a:buNone/>
            </a:pPr>
            <a:r>
              <a:rPr lang="en-IN" sz="1600" dirty="0" smtClean="0"/>
              <a:t>Error</a:t>
            </a:r>
          </a:p>
          <a:p>
            <a:pPr marL="0" indent="0" algn="ctr">
              <a:buNone/>
            </a:pPr>
            <a:endParaRPr lang="en-IN" sz="1600" b="1" dirty="0" smtClean="0"/>
          </a:p>
          <a:p>
            <a:pPr marL="0" indent="0" algn="ctr">
              <a:buNone/>
            </a:pPr>
            <a:endParaRPr lang="en-IN" sz="16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CE60-2984-47ED-B900-39BD22A909EA}" type="datetime1">
              <a:rPr lang="en-US" smtClean="0"/>
              <a:t>3/16/2019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61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3286" y="329081"/>
            <a:ext cx="7886700" cy="582599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Adaptive Filters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4669063" y="5606863"/>
            <a:ext cx="247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3: Adaptive filters</a:t>
            </a: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9BE1F-8AE3-4398-83A3-90E955405F22}" type="datetime1">
              <a:rPr lang="en-US" smtClean="0"/>
              <a:t>3/16/2019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66" y="1798871"/>
            <a:ext cx="6734378" cy="3562131"/>
          </a:xfrm>
        </p:spPr>
      </p:pic>
    </p:spTree>
    <p:extLst>
      <p:ext uri="{BB962C8B-B14F-4D97-AF65-F5344CB8AC3E}">
        <p14:creationId xmlns:p14="http://schemas.microsoft.com/office/powerpoint/2010/main" val="39561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063" y="232228"/>
            <a:ext cx="10515600" cy="783771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Secondary path calibration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49" y="1745755"/>
            <a:ext cx="6031551" cy="359055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601022" y="5553210"/>
            <a:ext cx="464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4: Block diagram for system identification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7A064-9E1A-453B-9146-F313D20BA939}" type="datetime1">
              <a:rPr lang="en-US" smtClean="0"/>
              <a:t>3/16/2019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3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7713" y="330541"/>
            <a:ext cx="8781144" cy="451971"/>
          </a:xfrm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Least Mean Square (LMS) </a:t>
            </a:r>
            <a:r>
              <a:rPr lang="en-IN" sz="3200" dirty="0">
                <a:solidFill>
                  <a:schemeClr val="bg1"/>
                </a:solidFill>
                <a:latin typeface="+mn-lt"/>
              </a:rPr>
              <a:t>algorithm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7713" y="1671298"/>
            <a:ext cx="11393715" cy="38151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/>
              <a:t>Realizes adaptive filter in such a way that </a:t>
            </a:r>
            <a:r>
              <a:rPr lang="en-US" sz="2400" dirty="0"/>
              <a:t>mean square of the error signal is </a:t>
            </a:r>
            <a:r>
              <a:rPr lang="en-US" sz="2400" dirty="0" smtClean="0"/>
              <a:t>minimum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                                                   </a:t>
            </a:r>
            <a:r>
              <a:rPr lang="en-IN" sz="2400" dirty="0" smtClean="0"/>
              <a:t>Cost function, J(n</a:t>
            </a:r>
            <a:r>
              <a:rPr lang="en-IN" sz="2400" dirty="0"/>
              <a:t>) = E(</a:t>
            </a:r>
            <a:r>
              <a:rPr lang="en-IN" sz="2400" baseline="30000" dirty="0"/>
              <a:t> </a:t>
            </a:r>
            <a:r>
              <a:rPr lang="en-IN" sz="2400" dirty="0"/>
              <a:t>e</a:t>
            </a:r>
            <a:r>
              <a:rPr lang="en-IN" sz="2400" baseline="30000" dirty="0"/>
              <a:t>2 </a:t>
            </a:r>
            <a:r>
              <a:rPr lang="en-IN" sz="2400" dirty="0"/>
              <a:t>(n</a:t>
            </a:r>
            <a:r>
              <a:rPr lang="en-IN" sz="2400" dirty="0" smtClean="0"/>
              <a:t>))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LMS algorithm updates the filter weights, based </a:t>
            </a:r>
            <a:r>
              <a:rPr lang="en-IN" sz="2400" dirty="0" smtClean="0"/>
              <a:t>only on </a:t>
            </a:r>
            <a:r>
              <a:rPr lang="en-IN" sz="2400" dirty="0"/>
              <a:t>the error at current time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Weight </a:t>
            </a:r>
            <a:r>
              <a:rPr lang="en-IN" sz="2400" dirty="0"/>
              <a:t>update </a:t>
            </a:r>
            <a:r>
              <a:rPr lang="en-IN" sz="2400" dirty="0" smtClean="0"/>
              <a:t>equation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                                                      w(n+1) </a:t>
            </a:r>
            <a:r>
              <a:rPr lang="en-IN" sz="2400" dirty="0"/>
              <a:t>= w(n) + µ . e(n) </a:t>
            </a:r>
            <a:r>
              <a:rPr lang="en-IN" sz="2400" dirty="0" smtClean="0"/>
              <a:t>. x(n)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89E56-3D89-4A93-BD01-EFC74C0175AB}" type="datetime1">
              <a:rPr lang="en-US" smtClean="0"/>
              <a:t>3/16/2019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91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36" y="349319"/>
            <a:ext cx="7886700" cy="539057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+mn-lt"/>
              </a:rPr>
              <a:t>Recursive Least Square (RLS) algorithm</a:t>
            </a:r>
            <a:endParaRPr lang="en-IN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6935" y="1576954"/>
            <a:ext cx="11381921" cy="40110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Realizes adaptive filter in such a way that weighted linear squares of the error signal is minimum.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 			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                                        </a:t>
            </a:r>
            <a:r>
              <a:rPr lang="en-IN" sz="2400" dirty="0"/>
              <a:t>	</a:t>
            </a:r>
            <a:r>
              <a:rPr lang="en-IN" sz="2400" dirty="0" smtClean="0"/>
              <a:t>Cost function, J(n</a:t>
            </a:r>
            <a:r>
              <a:rPr lang="en-IN" sz="2400" dirty="0"/>
              <a:t>) = ∑ </a:t>
            </a:r>
            <a:r>
              <a:rPr lang="en-IN" sz="2400" dirty="0" err="1"/>
              <a:t>λ</a:t>
            </a:r>
            <a:r>
              <a:rPr lang="en-IN" sz="2400" baseline="30000" dirty="0" err="1"/>
              <a:t>n-i</a:t>
            </a:r>
            <a:r>
              <a:rPr lang="en-IN" sz="2400" baseline="30000" dirty="0"/>
              <a:t> </a:t>
            </a:r>
            <a:r>
              <a:rPr lang="en-IN" sz="2400" dirty="0"/>
              <a:t>e</a:t>
            </a:r>
            <a:r>
              <a:rPr lang="en-IN" sz="2400" baseline="30000" dirty="0"/>
              <a:t>2 </a:t>
            </a:r>
            <a:r>
              <a:rPr lang="en-IN" sz="2400" dirty="0"/>
              <a:t>(</a:t>
            </a:r>
            <a:r>
              <a:rPr lang="en-IN" sz="2400" dirty="0" err="1"/>
              <a:t>i</a:t>
            </a:r>
            <a:r>
              <a:rPr lang="en-IN" sz="2400" dirty="0" smtClean="0"/>
              <a:t>)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600" dirty="0" smtClean="0"/>
              <a:t>Importance </a:t>
            </a:r>
            <a:r>
              <a:rPr lang="en-IN" sz="2600" dirty="0"/>
              <a:t>of </a:t>
            </a:r>
            <a:r>
              <a:rPr lang="en-IN" sz="2600" dirty="0" smtClean="0"/>
              <a:t>λ: </a:t>
            </a:r>
            <a:r>
              <a:rPr lang="en-US" sz="2600" dirty="0" smtClean="0"/>
              <a:t>Filter</a:t>
            </a:r>
            <a:r>
              <a:rPr lang="en-US" sz="2600" dirty="0"/>
              <a:t> </a:t>
            </a:r>
            <a:r>
              <a:rPr lang="en-US" sz="2600" dirty="0" smtClean="0"/>
              <a:t>is more</a:t>
            </a:r>
            <a:r>
              <a:rPr lang="en-US" sz="2600" dirty="0"/>
              <a:t> sensitive to recent </a:t>
            </a:r>
            <a:r>
              <a:rPr lang="en-US" sz="2600" dirty="0" smtClean="0"/>
              <a:t>samples when </a:t>
            </a:r>
            <a:r>
              <a:rPr lang="en-IN" sz="2600" dirty="0" smtClean="0"/>
              <a:t>λ is less. 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Weight update equation</a:t>
            </a:r>
          </a:p>
          <a:p>
            <a:pPr marL="0" indent="0">
              <a:buNone/>
            </a:pPr>
            <a:r>
              <a:rPr lang="en-IN" sz="2400" dirty="0"/>
              <a:t>                                                   </a:t>
            </a:r>
            <a:r>
              <a:rPr lang="en-IN" sz="2400" dirty="0" smtClean="0"/>
              <a:t>   </a:t>
            </a:r>
          </a:p>
          <a:p>
            <a:pPr marL="0" indent="0">
              <a:buNone/>
            </a:pPr>
            <a:r>
              <a:rPr lang="en-IN" sz="2400" dirty="0" smtClean="0"/>
              <a:t>                                                                  </a:t>
            </a:r>
            <a:r>
              <a:rPr lang="en-IN" sz="2400" dirty="0"/>
              <a:t>w(n+1) = w(n) + e . k</a:t>
            </a: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1B5A-18C2-4D2E-99FC-945AA6908E39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DB59-9088-41FD-80EB-DA7A102E0A06}" type="datetime1">
              <a:rPr lang="en-US" smtClean="0"/>
              <a:t>3/16/2019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Active Noise Cancellation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9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1724</TotalTime>
  <Words>1190</Words>
  <Application>Microsoft Office PowerPoint</Application>
  <PresentationFormat>Widescreen</PresentationFormat>
  <Paragraphs>316</Paragraphs>
  <Slides>35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Contents</vt:lpstr>
      <vt:lpstr>Noise Cancellation</vt:lpstr>
      <vt:lpstr>PowerPoint Presentation</vt:lpstr>
      <vt:lpstr>Adaptive Filters</vt:lpstr>
      <vt:lpstr>Secondary path calibration</vt:lpstr>
      <vt:lpstr>Least Mean Square (LMS) algorithm</vt:lpstr>
      <vt:lpstr>Recursive Least Square (RLS) algorithm</vt:lpstr>
      <vt:lpstr> Results: System Identification using Deconvolution</vt:lpstr>
      <vt:lpstr>Deconvolution Results</vt:lpstr>
      <vt:lpstr>System Identification using adaptive algorithms</vt:lpstr>
      <vt:lpstr>Error graphs</vt:lpstr>
      <vt:lpstr>System Identification using adaptive algorithms</vt:lpstr>
      <vt:lpstr>Active Noise Cancellation</vt:lpstr>
      <vt:lpstr>Comparison of Noise and anti noise: LMS and RLS</vt:lpstr>
      <vt:lpstr>Error graph in ANC: LMS</vt:lpstr>
      <vt:lpstr>Error graph in ANC: RLS</vt:lpstr>
      <vt:lpstr>Proof that ANC cancels only Noise, even though it gets interfered with some other periodic signals</vt:lpstr>
      <vt:lpstr>Narrowband Method of Noise Cancellation</vt:lpstr>
      <vt:lpstr>Active Noise Cancellation for fan noise by using LMS and RLS</vt:lpstr>
      <vt:lpstr>PowerPoint Presentation</vt:lpstr>
      <vt:lpstr>Hardware Platform</vt:lpstr>
      <vt:lpstr>Results: Keil platform</vt:lpstr>
      <vt:lpstr>Conclusions</vt:lpstr>
      <vt:lpstr>Future work</vt:lpstr>
      <vt:lpstr>PowerPoint Presentation</vt:lpstr>
      <vt:lpstr>PowerPoint Presentation</vt:lpstr>
      <vt:lpstr>Cost functions and Gradient Descent</vt:lpstr>
      <vt:lpstr>Non periodic signal: Human Voice</vt:lpstr>
      <vt:lpstr>Comparison of outputs (full version)</vt:lpstr>
      <vt:lpstr>Fan noise + Human speech</vt:lpstr>
      <vt:lpstr>Error graph in ANC for different filter weights: LMS</vt:lpstr>
      <vt:lpstr>Parameters considered for Noise Cancellation</vt:lpstr>
      <vt:lpstr>System Identification using adaptive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</dc:creator>
  <cp:lastModifiedBy>Windows User</cp:lastModifiedBy>
  <cp:revision>117</cp:revision>
  <dcterms:created xsi:type="dcterms:W3CDTF">2019-01-18T05:55:41Z</dcterms:created>
  <dcterms:modified xsi:type="dcterms:W3CDTF">2019-03-16T02:50:43Z</dcterms:modified>
</cp:coreProperties>
</file>